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5" r:id="rId2"/>
    <p:sldId id="277" r:id="rId3"/>
    <p:sldId id="299" r:id="rId4"/>
    <p:sldId id="256" r:id="rId5"/>
    <p:sldId id="257" r:id="rId6"/>
    <p:sldId id="331" r:id="rId7"/>
    <p:sldId id="258" r:id="rId8"/>
    <p:sldId id="259" r:id="rId9"/>
    <p:sldId id="330" r:id="rId10"/>
    <p:sldId id="336" r:id="rId11"/>
    <p:sldId id="260" r:id="rId12"/>
    <p:sldId id="261" r:id="rId13"/>
    <p:sldId id="262" r:id="rId14"/>
    <p:sldId id="338" r:id="rId15"/>
    <p:sldId id="342" r:id="rId16"/>
    <p:sldId id="264" r:id="rId17"/>
    <p:sldId id="339" r:id="rId18"/>
    <p:sldId id="322" r:id="rId19"/>
    <p:sldId id="267" r:id="rId20"/>
    <p:sldId id="335" r:id="rId21"/>
    <p:sldId id="268" r:id="rId22"/>
    <p:sldId id="269" r:id="rId23"/>
    <p:sldId id="270" r:id="rId24"/>
    <p:sldId id="271" r:id="rId25"/>
    <p:sldId id="272" r:id="rId26"/>
    <p:sldId id="284" r:id="rId27"/>
    <p:sldId id="274" r:id="rId28"/>
    <p:sldId id="283" r:id="rId29"/>
  </p:sldIdLst>
  <p:sldSz cx="12192000" cy="6858000"/>
  <p:notesSz cx="6858000" cy="99456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EB MARIA ESTELLA" initials="EME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4" autoAdjust="0"/>
    <p:restoredTop sz="96416" autoAdjust="0"/>
  </p:normalViewPr>
  <p:slideViewPr>
    <p:cSldViewPr snapToGrid="0">
      <p:cViewPr varScale="1">
        <p:scale>
          <a:sx n="89" d="100"/>
          <a:sy n="89" d="100"/>
        </p:scale>
        <p:origin x="6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1T13:28:41.409" idx="2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82237-ECD1-4A9E-BB92-5DD46EC8ECE2}" type="datetimeFigureOut">
              <a:rPr lang="pt-BR" smtClean="0"/>
              <a:t>07/07/2022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3DB2-2D72-4955-94DE-D5C87CC4AF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36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3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9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13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91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04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0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3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78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58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97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95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37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31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4A8A-0D2E-4DB2-B7C5-5CD985C642B7}" type="datetimeFigureOut">
              <a:rPr lang="pt-BR" smtClean="0"/>
              <a:pPr/>
              <a:t>07/07/2022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0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6" name="Retângulo 5"/>
          <p:cNvSpPr/>
          <p:nvPr/>
        </p:nvSpPr>
        <p:spPr>
          <a:xfrm>
            <a:off x="2982097" y="2795474"/>
            <a:ext cx="6096000" cy="849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RELATÓRIO CIRCUNSTANCIADO </a:t>
            </a:r>
            <a:br>
              <a:rPr lang="pt-BR" sz="28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Referência ao mês de JUNHO de 2022</a:t>
            </a:r>
            <a:endParaRPr lang="pt-BR" sz="1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95800" y="1108203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23" y="344690"/>
            <a:ext cx="838036" cy="6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4215892" y="596673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73" y="131089"/>
            <a:ext cx="478847" cy="417609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248235" y="862117"/>
            <a:ext cx="1566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atin typeface="Calibri Light" panose="020F0302020204030204" pitchFamily="34" charset="0"/>
              </a:rPr>
              <a:t>Comer faz bem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548850" y="1138300"/>
            <a:ext cx="312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Incentivo diário a alimentação saudável, com atividades lúdicas e interativas.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21" y="1564955"/>
            <a:ext cx="3461046" cy="31405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4" y="1564956"/>
            <a:ext cx="3431326" cy="31405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08" y="1561216"/>
            <a:ext cx="4031251" cy="46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Retângulo 8"/>
          <p:cNvSpPr/>
          <p:nvPr/>
        </p:nvSpPr>
        <p:spPr>
          <a:xfrm>
            <a:off x="492614" y="1028372"/>
            <a:ext cx="6359236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Realizar planejamento e registro da prática pedagógica.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682387"/>
              </p:ext>
            </p:extLst>
          </p:nvPr>
        </p:nvGraphicFramePr>
        <p:xfrm>
          <a:off x="507077" y="1880591"/>
          <a:ext cx="11132295" cy="53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3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8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37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2.1 Registro diário das atividades da turma.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Realização de devolutivas semanais aos professores.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418576" y="2463939"/>
            <a:ext cx="11220796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as atividades realizadas com cada turma são registradas em semanários, realizados pelas monitoras. As professoras de M1 e M2 registram as atividades que são realizadas com suas turmas nos Planos de Aula Semanais.</a:t>
            </a:r>
          </a:p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Estes são entregues à coordenação e as devolutivas são feitas de forma semanal nas Horas Atividade Presenciais e reuniões de formação.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939667" y="4099282"/>
            <a:ext cx="2652045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professoras se reúnem mensalmente para alinhar o projeto pedagógico  e cronograma de atividades do mês.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2"/>
          <a:stretch/>
        </p:blipFill>
        <p:spPr>
          <a:xfrm>
            <a:off x="4811283" y="3289952"/>
            <a:ext cx="4717278" cy="28484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628072" y="1181531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Acompanhar o desenvolvimento das crianças por meio de relatórios de aprendizagem.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10809"/>
              </p:ext>
            </p:extLst>
          </p:nvPr>
        </p:nvGraphicFramePr>
        <p:xfrm>
          <a:off x="670591" y="2070199"/>
          <a:ext cx="10794947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2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2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3.1 Elaboração de relatórios individuais dos alunos.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3.1.1 Elaboração de dois relatórios de cada aluno: junho e dezembro.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28072" y="2705256"/>
            <a:ext cx="10879987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3.1.1 realizaremos a cada CAP, bimestralmente, a avaliação e acompanhamento do desenvolvimento dos alunos. Esse será registrado em avaliações realizadas em Junho e Novembro, que será mostrada aos pais na Reunião de Pais e Mestres dos meses de Agosto e Novembro.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Nesse momento entregamos aos pais a mesma avaliação para que os pais preencham a visão deles do desenvolvimento de seus filhos.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8" name="Retângulo 7"/>
          <p:cNvSpPr/>
          <p:nvPr/>
        </p:nvSpPr>
        <p:spPr>
          <a:xfrm>
            <a:off x="683491" y="881129"/>
            <a:ext cx="10714182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III: Garantia da Infância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Planejar situações orientadas para que as crianças se expressem por meio de diferentes linguagens plásticas, simbólicas, musicais e corporais.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3284"/>
              </p:ext>
            </p:extLst>
          </p:nvPr>
        </p:nvGraphicFramePr>
        <p:xfrm>
          <a:off x="683491" y="1771501"/>
          <a:ext cx="10933668" cy="1535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0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Indicadores de Qualidade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Metas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Rotina semanal: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Atividades planejadas nos diferentes espaços naturais, culturais e de lazer da sua localidade.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Brincadeiras de faz de conta.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Produções artísticas: pinturas, desenhos, esculturas, com materiais diversos e adequados à faixa etária.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Brincadeiras que explorem gestos, canções, recitações de poemas, parlendas, entre outras.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Brincadeiras que explorem o movimento e o desenvolvimento sensorial.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1.1.1 Mínimo de 50% do tempo da rotina dedicada a atividades orientadas.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601716" y="3308286"/>
            <a:ext cx="10714182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anexamos o quadro de rotina que constam a frequência das atividades citadas no item 1.1.   As atividades realizadas no mês de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JUNHO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estão ligadas aos projetos, dentre os quais foram realizados: atividades  com músicas, </a:t>
            </a:r>
            <a:r>
              <a:rPr lang="pt-BR" sz="12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contação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histórias com desenhos e fantoches,  brincadeiras diversas, leituras e estímulos sensoriais diversos.   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870224" y="3762640"/>
            <a:ext cx="2503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Parlenda musical – Pirulito que bate </a:t>
            </a:r>
            <a:r>
              <a:rPr lang="pt-BR" sz="1200" dirty="0" err="1" smtClean="0">
                <a:latin typeface="Calibri Light" panose="020F0302020204030204" pitchFamily="34" charset="0"/>
              </a:rPr>
              <a:t>bate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9009762" y="3854974"/>
            <a:ext cx="2404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Arte com bexigas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82202" y="3938760"/>
            <a:ext cx="225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Pintura no azulejo trabalhando a cor amarela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/>
          <a:stretch/>
        </p:blipFill>
        <p:spPr>
          <a:xfrm>
            <a:off x="8409063" y="4077260"/>
            <a:ext cx="3214172" cy="230748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6" y="4357218"/>
            <a:ext cx="3070516" cy="20692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09" y="4184149"/>
            <a:ext cx="3426864" cy="22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73807" y="6215448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4186453" y="532098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21" y="101322"/>
            <a:ext cx="478847" cy="417609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4770555" y="757377"/>
            <a:ext cx="295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Papa letrinhas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08220" y="791903"/>
            <a:ext cx="336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Atividade musical com a bandinha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08220" y="3495817"/>
            <a:ext cx="336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Cuidando do planeta - Dia </a:t>
            </a:r>
            <a:r>
              <a:rPr lang="pt-BR" sz="1200" dirty="0" smtClean="0">
                <a:latin typeface="Calibri Light" panose="020F0302020204030204" pitchFamily="34" charset="0"/>
              </a:rPr>
              <a:t>do Meio </a:t>
            </a:r>
            <a:r>
              <a:rPr lang="pt-BR" sz="1200" dirty="0">
                <a:latin typeface="Calibri Light" panose="020F0302020204030204" pitchFamily="34" charset="0"/>
              </a:rPr>
              <a:t>A</a:t>
            </a:r>
            <a:r>
              <a:rPr lang="pt-BR" sz="1200" dirty="0" smtClean="0">
                <a:latin typeface="Calibri Light" panose="020F0302020204030204" pitchFamily="34" charset="0"/>
              </a:rPr>
              <a:t>mbiente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701439" y="3552202"/>
            <a:ext cx="295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Pintura com os pés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18" y="1028823"/>
            <a:ext cx="3743058" cy="49874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3"/>
          <a:stretch/>
        </p:blipFill>
        <p:spPr>
          <a:xfrm>
            <a:off x="572569" y="1068901"/>
            <a:ext cx="3076486" cy="24269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7" y="3829201"/>
            <a:ext cx="3087518" cy="231414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8760851" y="757377"/>
            <a:ext cx="295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Brincadeira sequência de cores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7692" r="13878" b="9359"/>
          <a:stretch/>
        </p:blipFill>
        <p:spPr>
          <a:xfrm>
            <a:off x="8731145" y="1055538"/>
            <a:ext cx="3009916" cy="24669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1"/>
          <a:stretch/>
        </p:blipFill>
        <p:spPr>
          <a:xfrm>
            <a:off x="8731145" y="3817638"/>
            <a:ext cx="3009916" cy="23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89158" y="6199775"/>
            <a:ext cx="9144000" cy="642552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3935-8414 / Unidade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Profa. Francisca do Amaral: (19) 3835-4366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/  13346-530 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INDAIATUBA – SP – CNPJ 08.889.456/0001-66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4186453" y="532098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21" y="101322"/>
            <a:ext cx="478847" cy="417609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4481605" y="1103061"/>
            <a:ext cx="295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Macarrão com tinta natural de beterraba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4370153" y="850308"/>
            <a:ext cx="329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Estímulos sensoriais</a:t>
            </a:r>
            <a:endParaRPr lang="pt-BR" sz="1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36" y="1550896"/>
            <a:ext cx="3781258" cy="30038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5" y="1550896"/>
            <a:ext cx="3666228" cy="30038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5489" y="1971859"/>
            <a:ext cx="4550966" cy="37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535959" y="1073146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III: Garantia da Infância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Planejar situações que visem ao desenvolvimento das linguagens escrita, oral e leitura.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32457"/>
              </p:ext>
            </p:extLst>
          </p:nvPr>
        </p:nvGraphicFramePr>
        <p:xfrm>
          <a:off x="549405" y="1948579"/>
          <a:ext cx="11126137" cy="983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3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2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17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Rotina semanal: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 dirty="0">
                          <a:effectLst/>
                        </a:rPr>
                        <a:t>Atividades diárias de leitura e </a:t>
                      </a:r>
                      <a:r>
                        <a:rPr lang="pt-BR" sz="1100" dirty="0" err="1">
                          <a:effectLst/>
                        </a:rPr>
                        <a:t>contação</a:t>
                      </a:r>
                      <a:r>
                        <a:rPr lang="pt-BR" sz="1100" dirty="0">
                          <a:effectLst/>
                        </a:rPr>
                        <a:t> de histórias, de diversos gêneros literários, para e pelas crianças.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pt-BR" sz="1100" dirty="0">
                          <a:effectLst/>
                        </a:rPr>
                        <a:t>Atividades significativas de produção de texto para que as crianças participem mesmo sem saber escrever.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Mínimo de 50% do tempo da rotina dedicada a atividades orientadas.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509254" y="2969078"/>
            <a:ext cx="1120644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2.1.1. no mês de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JUNHO 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foram realizadas atividades ligadas ao Projeto Nas asas da imaginação, como: </a:t>
            </a:r>
            <a:r>
              <a:rPr lang="pt-BR" sz="12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contação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diária de histórias, utilizando livros de diversos gêneros literários </a:t>
            </a: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encenações teatrais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6275430" y="3481685"/>
            <a:ext cx="2503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História: Calor, frio, frutos e flores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198228" y="3521465"/>
            <a:ext cx="240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Poema: Branca de neve e os sete anões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587622" y="3481685"/>
            <a:ext cx="225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História: A velha a fiar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36763" y="3470178"/>
            <a:ext cx="225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História: </a:t>
            </a:r>
            <a:r>
              <a:rPr lang="pt-BR" sz="1200" dirty="0" smtClean="0">
                <a:latin typeface="Calibri Light" panose="020F0302020204030204" pitchFamily="34" charset="0"/>
              </a:rPr>
              <a:t>Uma </a:t>
            </a:r>
            <a:r>
              <a:rPr lang="pt-BR" sz="1200" dirty="0" smtClean="0">
                <a:latin typeface="Calibri Light" panose="020F0302020204030204" pitchFamily="34" charset="0"/>
              </a:rPr>
              <a:t>história sobre respeito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9" y="3867791"/>
            <a:ext cx="2743200" cy="210493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24424"/>
          <a:stretch/>
        </p:blipFill>
        <p:spPr>
          <a:xfrm>
            <a:off x="6192781" y="3783724"/>
            <a:ext cx="2669207" cy="22072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1" r="16106"/>
          <a:stretch/>
        </p:blipFill>
        <p:spPr>
          <a:xfrm>
            <a:off x="3349513" y="3792860"/>
            <a:ext cx="2663125" cy="21890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64" y="3930874"/>
            <a:ext cx="2286066" cy="23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591126" y="957262"/>
            <a:ext cx="8811491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IV: Formação em Serviço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Planejar os momentos semanais de trabalho pedagógico entre os pares.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923995"/>
              </p:ext>
            </p:extLst>
          </p:nvPr>
        </p:nvGraphicFramePr>
        <p:xfrm>
          <a:off x="688176" y="1847634"/>
          <a:ext cx="10752975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8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44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Plano de ensino focado na necessidade formativa da equipe docente.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Realização de 85% dos encontros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91126" y="2365734"/>
            <a:ext cx="10850025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realizaremos atendimento semanal com as professoras de Maternal 1 e 2 com o objetivo de identificar as necessidades e avaliar o desenvolvimento do corpo docente e educandos. A formação continuada da equipe se dá, conforme descrito no calendário, mensalmente. </a:t>
            </a:r>
            <a:r>
              <a:rPr lang="pt-BR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mês de </a:t>
            </a:r>
            <a:r>
              <a:rPr lang="pt-BR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JUNHO foi </a:t>
            </a:r>
            <a:r>
              <a:rPr lang="pt-BR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realizada a reunião de formação pela coordenadora da unidade </a:t>
            </a:r>
            <a:r>
              <a:rPr lang="pt-BR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Leidiane</a:t>
            </a:r>
            <a:r>
              <a:rPr lang="pt-BR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M. P. </a:t>
            </a:r>
            <a:r>
              <a:rPr lang="pt-BR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Nagatamo</a:t>
            </a:r>
            <a:r>
              <a:rPr lang="pt-BR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pt-BR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foi trabalhado o tema pedagógico </a:t>
            </a:r>
            <a:r>
              <a:rPr lang="pt-BR" sz="1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“OFICINA </a:t>
            </a:r>
            <a:r>
              <a:rPr lang="pt-BR" sz="1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PEDAGÓGICA”.</a:t>
            </a:r>
            <a:endParaRPr lang="pt-BR" sz="1200" dirty="0" smtClean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94" y="3089190"/>
            <a:ext cx="3940004" cy="29868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90" y="3089190"/>
            <a:ext cx="4189258" cy="29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11656" y="521734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01" y="30110"/>
            <a:ext cx="478847" cy="4176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007660" y="848445"/>
            <a:ext cx="17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+mj-lt"/>
              </a:rPr>
              <a:t>Projeto Viva </a:t>
            </a:r>
            <a:r>
              <a:rPr lang="pt-BR" b="1" dirty="0" smtClean="0">
                <a:latin typeface="+mj-lt"/>
              </a:rPr>
              <a:t>Bem</a:t>
            </a:r>
            <a:endParaRPr lang="pt-BR" b="1" dirty="0">
              <a:latin typeface="+mj-lt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1655804" y="6322539"/>
            <a:ext cx="9144000" cy="642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Guarin João Badin, 36 – Jardim Morada do Sol – (19)3816-1637</a:t>
            </a:r>
          </a:p>
          <a:p>
            <a:pPr algn="ctr"/>
            <a:r>
              <a:rPr lang="pt-BR" sz="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Estella Amstalden: (19) 3935 7879. / Unidade Creche Prof. Nízio Vieira: (19) 3935-8414 / Unidade Creche Profa. Francisca do Amaral: (19) 3835-4366 / Unidade Creche Profa. Marina Maschietto Magnusson: (19) 3936-1048</a:t>
            </a:r>
          </a:p>
          <a:p>
            <a:pPr algn="ctr"/>
            <a:r>
              <a:rPr lang="pt-BR" sz="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smtClean="0"/>
          </a:p>
          <a:p>
            <a:pPr algn="ctr"/>
            <a:endParaRPr lang="pt-BR" sz="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47691" y="1350614"/>
            <a:ext cx="1624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+mj-lt"/>
              </a:rPr>
              <a:t>Aniversariantes do Mês</a:t>
            </a:r>
            <a:endParaRPr lang="pt-BR" sz="1200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2" y="1682989"/>
            <a:ext cx="5339255" cy="370912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3" y="1682989"/>
            <a:ext cx="5170207" cy="370912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068503" y="1350614"/>
            <a:ext cx="1202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+mj-lt"/>
              </a:rPr>
              <a:t>Ginástica laboral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26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544946" y="913717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V: Cooperação e troca com as famílias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Realizar reuniões com as famílias no decorrer do ano letivo.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437458"/>
              </p:ext>
            </p:extLst>
          </p:nvPr>
        </p:nvGraphicFramePr>
        <p:xfrm>
          <a:off x="538968" y="1882580"/>
          <a:ext cx="11248644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9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9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Reuniões com temas voltados para a educação de filhos e /ou assuntos de cunho pedagógico.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Mínimo de uma reunião bimestral com as famílias.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20255" y="2660436"/>
            <a:ext cx="11376410" cy="1685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 a  reunião de Pais e Mestre serão realizadas conforme calendário escolar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pt-BR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mês de </a:t>
            </a:r>
            <a:r>
              <a:rPr lang="pt-BR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JUNHO:  </a:t>
            </a:r>
          </a:p>
          <a:p>
            <a:endParaRPr lang="pt-BR" sz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pt-BR" sz="1200" dirty="0" smtClean="0"/>
              <a:t>FORAM </a:t>
            </a:r>
            <a:r>
              <a:rPr lang="pt-BR" sz="1200" dirty="0"/>
              <a:t>REALIZADOS  ATENDIMENTOS  INDIVIDUAIS AOS PAIS DE </a:t>
            </a:r>
            <a:r>
              <a:rPr lang="pt-BR" sz="1200" dirty="0" smtClean="0"/>
              <a:t>05 </a:t>
            </a:r>
            <a:r>
              <a:rPr lang="pt-BR" sz="1200" dirty="0"/>
              <a:t>ALUNOS, JUNTO COM </a:t>
            </a:r>
            <a:r>
              <a:rPr lang="pt-BR" sz="1200" dirty="0" smtClean="0"/>
              <a:t>AS PROFESSORAS,  PARA </a:t>
            </a:r>
            <a:r>
              <a:rPr lang="pt-BR" sz="1200" dirty="0"/>
              <a:t>TRATARMOS DE ASSUNTOS </a:t>
            </a:r>
            <a:r>
              <a:rPr lang="pt-BR" sz="1200" dirty="0" smtClean="0"/>
              <a:t>REFERENTE A CRIANÇA.</a:t>
            </a:r>
            <a:endParaRPr lang="pt-BR" sz="1200" dirty="0"/>
          </a:p>
          <a:p>
            <a:pPr marL="285750" indent="-285750">
              <a:buFontTx/>
              <a:buChar char="-"/>
            </a:pPr>
            <a:endParaRPr lang="pt-BR" sz="1200" dirty="0"/>
          </a:p>
          <a:p>
            <a:pPr marL="285750" indent="-285750">
              <a:buFontTx/>
              <a:buChar char="-"/>
            </a:pPr>
            <a:r>
              <a:rPr lang="pt-BR" sz="1200" dirty="0"/>
              <a:t>FORAM REALIZADAS </a:t>
            </a:r>
            <a:r>
              <a:rPr lang="pt-BR" sz="1200" dirty="0" smtClean="0"/>
              <a:t>09 </a:t>
            </a:r>
            <a:r>
              <a:rPr lang="pt-BR" sz="1200" dirty="0"/>
              <a:t>ANAMNESES INDIVIDUAIS DE NOVOS ALUNOS E APRESENTAÇÃO DO ESPAÇO DA CRECHE AOS NOVOS PAIS.</a:t>
            </a:r>
          </a:p>
          <a:p>
            <a:pPr marL="285750" indent="-285750">
              <a:buFontTx/>
              <a:buChar char="-"/>
            </a:pPr>
            <a:endParaRPr lang="pt-BR" sz="1200" dirty="0"/>
          </a:p>
          <a:p>
            <a:pPr marL="285750" indent="-285750">
              <a:buFontTx/>
              <a:buChar char="-"/>
            </a:pP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4563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2829098" y="2819037"/>
            <a:ext cx="6096000" cy="9852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CRECHE PROFESSORA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 ESTELLA AMSTALDEN</a:t>
            </a:r>
            <a:endParaRPr lang="pt-BR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589129" y="940667"/>
            <a:ext cx="11046691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VI: Garantia do acesso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Realizar o atendimento das crianças de acordo com o Termo de Colaboração com a Secretaria de Educação.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744607"/>
              </p:ext>
            </p:extLst>
          </p:nvPr>
        </p:nvGraphicFramePr>
        <p:xfrm>
          <a:off x="589129" y="1870171"/>
          <a:ext cx="10960792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31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Atendimento mensal na capacidade máxima.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Atendimento a 100% da proposta de atendimento.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89899"/>
              </p:ext>
            </p:extLst>
          </p:nvPr>
        </p:nvGraphicFramePr>
        <p:xfrm>
          <a:off x="2873548" y="2493078"/>
          <a:ext cx="6007099" cy="3722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983"/>
                <a:gridCol w="719558"/>
                <a:gridCol w="1051040"/>
                <a:gridCol w="2277254"/>
                <a:gridCol w="1199264"/>
              </a:tblGrid>
              <a:tr h="514350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 smtClean="0">
                          <a:effectLst/>
                        </a:rPr>
                        <a:t>                                   MAPA </a:t>
                      </a:r>
                      <a:r>
                        <a:rPr lang="pt-BR" sz="1600" u="none" strike="noStrike" dirty="0">
                          <a:effectLst/>
                        </a:rPr>
                        <a:t>DE ACOMPANHAMENTO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86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UNIDADE ESCOLAR: CRECHE PROFª MARIA ESTELLA AMSTALDEN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86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MÊS DE REFERÊNCIA: 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jun/22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TURMA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PREVISTO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REALIZADO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DOCUMENTOS PENDENTE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N° DE VAGAS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B1A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B1B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B2A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B2B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M1A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M1B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M1C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M2A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M2B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203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186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Imagem 7" descr="C:\Users\EMEB\Desktop\logotipo assevi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73" y="2540703"/>
            <a:ext cx="523875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8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123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583663" y="666735"/>
            <a:ext cx="7758545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VII: Parceria com a Secretaria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Participar das reuniões de assessoramento e de orientações agendadas pela Secretaria de Educação.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80903"/>
              </p:ext>
            </p:extLst>
          </p:nvPr>
        </p:nvGraphicFramePr>
        <p:xfrm>
          <a:off x="516501" y="1542859"/>
          <a:ext cx="11087331" cy="70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8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 Equipe Gestora nas reuniões agendadas.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Participação da Equipe Gestora em 100% das reuniões realizadas e/ou agendadas pela Secretaria de Educação.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09409" y="2209925"/>
            <a:ext cx="1119724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anexamos a tabela abaixo para demonstrar as datas previstas de reuniões agendadas pela SEME, nas quais haverá a participação da Equipe Gestora.  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79881" y="551319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98" y="76002"/>
            <a:ext cx="478847" cy="417609"/>
          </a:xfrm>
          <a:prstGeom prst="rect">
            <a:avLst/>
          </a:prstGeom>
        </p:spPr>
      </p:pic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62636"/>
              </p:ext>
            </p:extLst>
          </p:nvPr>
        </p:nvGraphicFramePr>
        <p:xfrm>
          <a:off x="583663" y="2470197"/>
          <a:ext cx="11022990" cy="4336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07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35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5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43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300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t-BR" sz="800" u="none" strike="noStrike" dirty="0">
                          <a:effectLst/>
                        </a:rPr>
                        <a:t>PREFEITURA MUNICIPAL DE INDAIATUBA</a:t>
                      </a:r>
                      <a:br>
                        <a:rPr lang="pt-BR" sz="800" u="none" strike="noStrike" dirty="0">
                          <a:effectLst/>
                        </a:rPr>
                      </a:br>
                      <a:r>
                        <a:rPr lang="pt-BR" sz="800" u="none" strike="noStrike" dirty="0">
                          <a:effectLst/>
                        </a:rPr>
                        <a:t>SECRETARIA MUNICIPAL DE </a:t>
                      </a:r>
                      <a:r>
                        <a:rPr lang="pt-BR" sz="800" u="none" strike="noStrike" dirty="0" smtClean="0">
                          <a:effectLst/>
                        </a:rPr>
                        <a:t>EDUCAÇÃO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15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t-BR" sz="800" b="1" u="none" strike="noStrike" dirty="0">
                          <a:effectLst/>
                        </a:rPr>
                        <a:t>CRONOGRAMA DE REUNIÕES PARA CRECHES PARCEIRAS -2022</a:t>
                      </a:r>
                      <a:br>
                        <a:rPr lang="pt-BR" sz="800" b="1" u="none" strike="noStrike" dirty="0">
                          <a:effectLst/>
                        </a:rPr>
                      </a:b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3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20" dirty="0">
                          <a:effectLst/>
                        </a:rPr>
                        <a:t>Data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HORÁRIO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Tema Central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15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JANEIRO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28/jan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8h30 às 12h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Procedimentos administrativos e pedagógicos para o ano letivo de 2022.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Casa de Eventos Casa da Criança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Retorno presencial X COVID</a:t>
                      </a:r>
                      <a:endParaRPr lang="pt-PT" sz="800" b="0" i="0" u="none" strike="noStrike">
                        <a:solidFill>
                          <a:srgbClr val="21212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Acolhimento e Rotina creche em 2022</a:t>
                      </a:r>
                      <a:endParaRPr lang="pt-BR" sz="800" b="0" i="0" u="none" strike="noStrike">
                        <a:solidFill>
                          <a:srgbClr val="21212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20">
                          <a:effectLst/>
                        </a:rPr>
                        <a:t>2022</a:t>
                      </a:r>
                      <a:endParaRPr lang="pt-PT" sz="800" b="0" i="0" u="none" strike="noStrike">
                        <a:solidFill>
                          <a:srgbClr val="21212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28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FEVEREIRO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24/fev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8 h às 12h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Rotina na Creche (continuação) Formação de secretaria escolar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515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Cadastro de alunos e demanda de creche / Lista Piloto / Diário de classe professores e Controle frequência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MARÇO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24/mar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 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Relatório Circunstanciado mensal e seus objetivos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presencial CIAEI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ABRIL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27/abr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 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Leitura na Creche (OP) Censo Escolar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5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20">
                          <a:effectLst/>
                        </a:rPr>
                        <a:t>MAIO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26/mai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 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Visita aos prédios de creche do município (creches Marina e Maria Aparecida Misurini)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Censo Escolar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JUNHO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29/jun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 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Brinquedos e brincadeiras (OP)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JULHO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27/jul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Visita aos prédios de creche parceira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AGOSTO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25/ago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8 h às 12h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spc="-10" dirty="0">
                          <a:effectLst/>
                        </a:rPr>
                        <a:t>Rotina Administrativa Quadro resumo 2023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presencial CIAEI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Demanda 2023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28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SETEMBRO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28/set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 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Espaço, tempo, quantidades, relações e transformações (OP)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OUTUBRO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26/out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>
                          <a:effectLst/>
                        </a:rPr>
                        <a:t>8 h às 12h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Rotina Administrativa Calendário Escolar 2023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 dirty="0">
                          <a:effectLst/>
                        </a:rPr>
                        <a:t>presencial CIAEI</a:t>
                      </a:r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34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NOVEMBRO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10/nov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8 h às 12h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dirty="0">
                          <a:effectLst/>
                        </a:rPr>
                        <a:t>Consciência Negra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343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800" u="none" strike="noStrike" spc="-10">
                          <a:effectLst/>
                        </a:rPr>
                        <a:t>presencial CIAEI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Relatórios específicos transferência de crianças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413" marR="4413" marT="4413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2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501534" y="972827"/>
            <a:ext cx="6096000" cy="590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VII: Parceria com a Secretaria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Cumprir integralmente o Termo de Colaboração.</a:t>
            </a:r>
            <a:endParaRPr lang="pt-BR" sz="1200" b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122178"/>
              </p:ext>
            </p:extLst>
          </p:nvPr>
        </p:nvGraphicFramePr>
        <p:xfrm>
          <a:off x="501534" y="1587514"/>
          <a:ext cx="10952598" cy="112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3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9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5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0448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Cumprimento dos prazos estabelecidos pela Secretaria da Educação.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Quadro de Pessoal completo.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Atendimento a 100% das solicitações e prazos designados.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    Manter 100% do quadro de pessoal aprovado no plano de trabalho.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01534" y="2806902"/>
            <a:ext cx="1098784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, os prazos de entrega de documentações da Prestação de Contas e solicitações foram cumpridos conforme cronograma de prazos.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4870" y="5970750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452581" y="886025"/>
            <a:ext cx="11259127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VIII: Avaliação de desenvolvimento dos alunos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Realizar ao final de cada semestre avaliação de desenvolvimento dos alunos, pelo conselho pedagógico e pelos pais.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52996"/>
              </p:ext>
            </p:extLst>
          </p:nvPr>
        </p:nvGraphicFramePr>
        <p:xfrm>
          <a:off x="554180" y="1776397"/>
          <a:ext cx="11157528" cy="1365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81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893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000" dirty="0" smtClean="0">
                          <a:effectLst/>
                        </a:rPr>
                        <a:t>Participação </a:t>
                      </a:r>
                      <a:r>
                        <a:rPr lang="pt-BR" sz="1000" dirty="0">
                          <a:effectLst/>
                        </a:rPr>
                        <a:t>do conselho de avaliação pedagógica.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1.2 Participação dos pais.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1.3 Integrar as avaliações de desenvolvimento realizado pelos pais e pelo conselho de avaliação da unidade.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1.1.1 Avaliar o desenvolvimento de todos os alunos matriculados.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1.2.1 Garantir que os pais possam avaliar o desenvolvimento de seus filhos no 1º e no 2º semestre, através de questionário disponibilizado pelo conselho.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1.3.1 Garantir que a integração das avaliações sejam um norte para melhoria das atividades e desenvolvimento integral dos alunos.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2581" y="3417402"/>
            <a:ext cx="11259127" cy="1483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1.1.1, 1.2.1 e 1.3.1 realizaremos o CAP, conforme o calendário escolar, a avaliação e acompanhamento do desenvolvimento dos alunos, registrado em ata e com plano de ação referente as dificuldades relatadas por professoras  e monitoras. No mês de Junho e Novembro será realizado a avaliação individual de cada aluno e apresentado aos pais em reunião de pais e mestres. Nesse momento entregamos a avaliação realizada pelos professores e monitores  para que os pais pudessem fazer suas observações referente ao desenvolvimento  de seus filhos.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avaliações servirão de norte para o trabalho dos próximos bimestres.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369454" y="819965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Promover atividades interativas.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97184"/>
              </p:ext>
            </p:extLst>
          </p:nvPr>
        </p:nvGraphicFramePr>
        <p:xfrm>
          <a:off x="404097" y="1811595"/>
          <a:ext cx="11249594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9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97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Garantir que 80% das famílias participem dos projetos interativos.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369454" y="2499686"/>
            <a:ext cx="11311422" cy="98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realizaremos os projetos interativos de acordo com os Projetos Didáticos. Os Projetos Interativos são: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asas da imaginação/P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asta de Leitura, Semeando e cultivando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amor/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Maleta dos Valores para as turmas de M2;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Brincando com o corpo/Maleta Musical para as turmas de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M1;</a:t>
            </a:r>
            <a:endParaRPr lang="pt-BR" sz="1200" dirty="0" smtClean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Projetos são oferecidos para todos os alunos matriculados, em formato de rodízio, para que todas as famílias possam participar.  Os Projetos Interativos iniciaram no mês de Fevereiro.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96" y="3336323"/>
            <a:ext cx="2037809" cy="238441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8838"/>
          <a:stretch/>
        </p:blipFill>
        <p:spPr>
          <a:xfrm>
            <a:off x="4778353" y="3336324"/>
            <a:ext cx="2197490" cy="23844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/>
          <a:stretch/>
        </p:blipFill>
        <p:spPr>
          <a:xfrm>
            <a:off x="2318709" y="3336324"/>
            <a:ext cx="2197490" cy="238441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318708" y="5438807"/>
            <a:ext cx="139063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PROJETO VALORES</a:t>
            </a:r>
            <a:endParaRPr lang="pt-BR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778352" y="5442191"/>
            <a:ext cx="139063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PROJETO LEITURA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237996" y="5328572"/>
            <a:ext cx="20378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PROJETO BRINCANDO COM </a:t>
            </a:r>
          </a:p>
          <a:p>
            <a:pPr algn="ctr"/>
            <a:r>
              <a:rPr lang="pt-BR" sz="1200" dirty="0" smtClean="0"/>
              <a:t>O CORPO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6021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692728" y="1179949"/>
            <a:ext cx="8100290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Promover eventos.</a:t>
            </a: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355624"/>
              </p:ext>
            </p:extLst>
          </p:nvPr>
        </p:nvGraphicFramePr>
        <p:xfrm>
          <a:off x="787861" y="2070321"/>
          <a:ext cx="10841762" cy="1130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07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509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8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7461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satisfação das famílias ao final de cada evento.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Garantir 50% de participação das famílias nos eventos.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Garantir que 80% das avaliações sejam satisfatórias.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92727" y="3418039"/>
            <a:ext cx="10949773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realizaremos os eventos, de acordo com o calendário escolar do ano letivo de 2022.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Ao final de cada evento as famílias avaliarão o evento realizado.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6" name="Retângulo 5"/>
          <p:cNvSpPr/>
          <p:nvPr/>
        </p:nvSpPr>
        <p:spPr>
          <a:xfrm>
            <a:off x="572654" y="1243509"/>
            <a:ext cx="10963564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X: Avaliação Institucional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Aplicar avaliação institucional.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729282"/>
              </p:ext>
            </p:extLst>
          </p:nvPr>
        </p:nvGraphicFramePr>
        <p:xfrm>
          <a:off x="640080" y="2133881"/>
          <a:ext cx="10896138" cy="70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1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48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a satisfação das famílias </a:t>
                      </a:r>
                      <a:r>
                        <a:rPr lang="pt-BR" sz="1100" dirty="0" smtClean="0">
                          <a:effectLst/>
                        </a:rPr>
                        <a:t>em </a:t>
                      </a:r>
                      <a:r>
                        <a:rPr lang="pt-BR" sz="1100" dirty="0">
                          <a:effectLst/>
                        </a:rPr>
                        <a:t>relação ao trabalho realizado pela unidade escolar ao final </a:t>
                      </a:r>
                      <a:r>
                        <a:rPr lang="pt-BR" sz="1100" dirty="0" smtClean="0">
                          <a:effectLst/>
                        </a:rPr>
                        <a:t>do 2º </a:t>
                      </a:r>
                      <a:r>
                        <a:rPr lang="pt-BR" sz="1100" dirty="0">
                          <a:effectLst/>
                        </a:rPr>
                        <a:t>semestre.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Mínimo de 50% de avaliações aplicadas.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572654" y="3045734"/>
            <a:ext cx="10963564" cy="78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1.1.1, a avaliação de satisfação será aplicado as  famílias  no mês de novembro. A avaliação de satisfação aplicada será enviada pela Secretaria de Educação.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resultados das avaliações serão tabulados e servirão para nortear as melhorias de trabalho.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535709" y="1243509"/>
            <a:ext cx="6096000" cy="890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X: Avaliação de Competências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Aplicar avaliação de competências.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494022"/>
              </p:ext>
            </p:extLst>
          </p:nvPr>
        </p:nvGraphicFramePr>
        <p:xfrm>
          <a:off x="535709" y="2197124"/>
          <a:ext cx="11106792" cy="144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67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Avaliar as competências.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Identificar as necessidades de formação e o desenvolvimento profissional.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>
                          <a:effectLst/>
                        </a:rPr>
                        <a:t>Medir o desempenho de cada colaborador.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Garantir a aplicabilidade da avaliação de competências para todos os colaboradores.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1.2.1 Realizar 80% das capacitações planejadas para o ano.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1.3.1 Garantir que 50% dos colaboradores obtenha resultado de 70% da pontuação da avaliação de competências.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46715" y="3856844"/>
            <a:ext cx="11221544" cy="1774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 será aplicada em reunião de formação do mês de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julho </a:t>
            </a: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auto avaliação  a todos os colaboradores. Paralelamente a  Gestora realizará a avaliação de competências de cada colaborador.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a realização das avaliações, elas serão integradas, tabuladas e comparadas. Os seus resultados servirão de norte para as melhorias do trabalho de formação com a equipe e com relação às capacitações, em cumprimento a meta 1.2.1.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1.3.1 o resultado de cada colaborador é tabulado, e a competência que é identificada como um ponto a desenvolver é passada para o colaborador por meio de um atendimento individual. Cada colaborador será acompanhado de forma que venha a se desenvolver, para dessa forma atingir o mínimo de 70% da pontuação.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17980" y="2701308"/>
            <a:ext cx="4224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___________________________________</a:t>
            </a:r>
          </a:p>
          <a:p>
            <a:pPr algn="ctr"/>
            <a:r>
              <a:rPr lang="pt-BR" dirty="0" err="1" smtClean="0"/>
              <a:t>Leidiane</a:t>
            </a:r>
            <a:r>
              <a:rPr lang="pt-BR" dirty="0" smtClean="0"/>
              <a:t> M. P. </a:t>
            </a:r>
            <a:r>
              <a:rPr lang="pt-BR" dirty="0" err="1" smtClean="0"/>
              <a:t>Nagatamo</a:t>
            </a:r>
            <a:endParaRPr lang="pt-BR" dirty="0" smtClean="0"/>
          </a:p>
          <a:p>
            <a:pPr algn="ctr"/>
            <a:r>
              <a:rPr lang="pt-BR" dirty="0" smtClean="0"/>
              <a:t>Coordenadora Pedagógica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8" name="Retângulo 7"/>
          <p:cNvSpPr/>
          <p:nvPr/>
        </p:nvSpPr>
        <p:spPr>
          <a:xfrm>
            <a:off x="453081" y="1208005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Promover o desenvolvimento da autonomia e identidade.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36366"/>
              </p:ext>
            </p:extLst>
          </p:nvPr>
        </p:nvGraphicFramePr>
        <p:xfrm>
          <a:off x="527221" y="2059520"/>
          <a:ext cx="11231190" cy="1039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9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1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Atividades, materiais e espaços organizados ao acesso às crianças.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 que ensinam as crianças a cuidarem de si mesmas e do próprio corpo.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1.1.1 50% da rotina dedicada a atividades de cuidados.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53081" y="3766420"/>
            <a:ext cx="80739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Calibri Light" panose="020F0302020204030204" pitchFamily="34" charset="0"/>
              </a:rPr>
              <a:t> Conhecendo as partes do corpo e aprendendo a nomeá-las através da musicalização;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Calibri Light" panose="020F0302020204030204" pitchFamily="34" charset="0"/>
              </a:rPr>
              <a:t> Estimulando o respeito a si mesmo, suas capacidades e limitações;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Calibri Light" panose="020F0302020204030204" pitchFamily="34" charset="0"/>
              </a:rPr>
              <a:t>Identificando suas preferencias e particularidades aprendendo a respeitar também as do amigo;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Calibri Light" panose="020F0302020204030204" pitchFamily="34" charset="0"/>
              </a:rPr>
              <a:t> Desenvolvendo a autonomia através do cuidado com o próprio corpo;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Calibri Light" panose="020F0302020204030204" pitchFamily="34" charset="0"/>
              </a:rPr>
              <a:t> Desenvolvendo a autonomia, autoconfiança e autoestima, participando das atividades diárias;</a:t>
            </a:r>
          </a:p>
          <a:p>
            <a:endParaRPr lang="pt-BR" sz="1200" dirty="0" smtClean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>
              <a:latin typeface="Calibri Light" panose="020F03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12132" y="3265905"/>
            <a:ext cx="82812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1.1.1, segue descrito  atividades aplicadas aos alunos para desenvolvimento da Autonomia e Identidade. 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4257118" y="558690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41" y="100886"/>
            <a:ext cx="478847" cy="417609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0" y="943708"/>
            <a:ext cx="3010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85403" y="943708"/>
            <a:ext cx="312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Roda de conversa sobre RESPEITO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036183" y="943708"/>
            <a:ext cx="392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Atividades lúdicas </a:t>
            </a:r>
            <a:r>
              <a:rPr lang="pt-BR" sz="1200" dirty="0" smtClean="0">
                <a:latin typeface="Calibri Light" panose="020F0302020204030204" pitchFamily="34" charset="0"/>
              </a:rPr>
              <a:t>sobre higiene pessoal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388368" y="943707"/>
            <a:ext cx="317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Alimentação saudável – Degustando brócolis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r="14704"/>
          <a:stretch/>
        </p:blipFill>
        <p:spPr>
          <a:xfrm>
            <a:off x="8277615" y="1220706"/>
            <a:ext cx="3217740" cy="23885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1"/>
          <a:stretch/>
        </p:blipFill>
        <p:spPr>
          <a:xfrm>
            <a:off x="4257118" y="1229069"/>
            <a:ext cx="3557765" cy="42841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15" y="3725966"/>
            <a:ext cx="3217740" cy="257228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1" y="1229069"/>
            <a:ext cx="3133486" cy="428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097" y="6157502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10" name="Retângulo 9"/>
          <p:cNvSpPr/>
          <p:nvPr/>
        </p:nvSpPr>
        <p:spPr>
          <a:xfrm>
            <a:off x="487727" y="870625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Promover o desenvolvimento do movimento.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366068"/>
              </p:ext>
            </p:extLst>
          </p:nvPr>
        </p:nvGraphicFramePr>
        <p:xfrm>
          <a:off x="570711" y="1725733"/>
          <a:ext cx="11205394" cy="1229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51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48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04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100" dirty="0" smtClean="0">
                          <a:effectLst/>
                        </a:rPr>
                        <a:t>Atividades </a:t>
                      </a:r>
                      <a:r>
                        <a:rPr lang="pt-BR" sz="1100" dirty="0">
                          <a:effectLst/>
                        </a:rPr>
                        <a:t>organizadas de modo a permitir o movimento das crianças, nos diferentes espaços da escola.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100" dirty="0">
                          <a:effectLst/>
                        </a:rPr>
                        <a:t>Atividades que ensinam as crianças a cuidarem de si mesmas e do próprio corpo.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No mínimo duas atividades na rotina com alternância de movimento.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558086" y="2966929"/>
            <a:ext cx="10778741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2.1.1 anexamos imagens de atividades de psicomotricidade realizadas durante o mês de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JUNHO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440227" y="3609112"/>
            <a:ext cx="170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77487" y="3283805"/>
            <a:ext cx="2658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Brincando com os amigos no parquinho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643742" y="3283804"/>
            <a:ext cx="290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Andando sob a corda</a:t>
            </a:r>
            <a:endParaRPr lang="pt-BR" sz="1200" dirty="0">
              <a:latin typeface="+mj-lt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956311" y="3283804"/>
            <a:ext cx="2658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Brincando com bambolês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4"/>
          <a:stretch/>
        </p:blipFill>
        <p:spPr>
          <a:xfrm>
            <a:off x="4783430" y="3560803"/>
            <a:ext cx="2831121" cy="25966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8" y="3609112"/>
            <a:ext cx="3716804" cy="27062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3208"/>
          <a:stretch/>
        </p:blipFill>
        <p:spPr>
          <a:xfrm>
            <a:off x="8443244" y="3560803"/>
            <a:ext cx="3281585" cy="27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097" y="6157502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12" name="Retângulo 11"/>
          <p:cNvSpPr/>
          <p:nvPr/>
        </p:nvSpPr>
        <p:spPr>
          <a:xfrm>
            <a:off x="2935339" y="781551"/>
            <a:ext cx="770974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tividades de psicomotricidade realizadas durante o mês de </a:t>
            </a:r>
            <a:r>
              <a:rPr lang="pt-BR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JUNHO</a:t>
            </a:r>
            <a:endParaRPr lang="pt-BR" b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367845" y="567485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95" y="112474"/>
            <a:ext cx="478847" cy="417609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609716" y="1107314"/>
            <a:ext cx="186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Puxando bolinhas coloridas</a:t>
            </a:r>
            <a:endParaRPr lang="pt-BR" sz="1200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432061" y="3542382"/>
            <a:ext cx="2539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Desenho livre no papel </a:t>
            </a:r>
            <a:r>
              <a:rPr lang="pt-BR" sz="1200" dirty="0" err="1" smtClean="0">
                <a:latin typeface="+mj-lt"/>
              </a:rPr>
              <a:t>kraft</a:t>
            </a:r>
            <a:endParaRPr lang="pt-BR" sz="1200" dirty="0">
              <a:latin typeface="+mj-lt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4061398" y="1093208"/>
            <a:ext cx="1078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Arte </a:t>
            </a:r>
            <a:r>
              <a:rPr lang="pt-BR" sz="1200" dirty="0" smtClean="0"/>
              <a:t>na bexiga</a:t>
            </a:r>
            <a:endParaRPr lang="pt-BR" sz="12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18965" y="3506943"/>
            <a:ext cx="2539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Puxando fita adesiva</a:t>
            </a:r>
            <a:endParaRPr lang="pt-BR" sz="1200" dirty="0">
              <a:latin typeface="+mj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172792" y="1107313"/>
            <a:ext cx="166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Batata quente diferente</a:t>
            </a:r>
            <a:endParaRPr lang="pt-BR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9774967" y="1124945"/>
            <a:ext cx="1672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Circuito com obstáculos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202398" y="3567167"/>
            <a:ext cx="1646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Encaixando canudinhos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0249840" y="3567166"/>
            <a:ext cx="1197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Tapete sensorial</a:t>
            </a:r>
            <a:endParaRPr lang="pt-BR" sz="1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11713" r="19648"/>
          <a:stretch/>
        </p:blipFill>
        <p:spPr>
          <a:xfrm>
            <a:off x="6528987" y="1351772"/>
            <a:ext cx="2714315" cy="21906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87"/>
          <a:stretch/>
        </p:blipFill>
        <p:spPr>
          <a:xfrm>
            <a:off x="391098" y="3786044"/>
            <a:ext cx="2555239" cy="22387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/>
          <a:stretch/>
        </p:blipFill>
        <p:spPr>
          <a:xfrm>
            <a:off x="3344344" y="1341840"/>
            <a:ext cx="2812097" cy="22005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1340"/>
          <a:stretch/>
        </p:blipFill>
        <p:spPr>
          <a:xfrm>
            <a:off x="9483079" y="1384312"/>
            <a:ext cx="2489579" cy="21580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3" b="9906"/>
          <a:stretch/>
        </p:blipFill>
        <p:spPr>
          <a:xfrm>
            <a:off x="391099" y="1339617"/>
            <a:ext cx="2532786" cy="220276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86" y="3819381"/>
            <a:ext cx="2714315" cy="236290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54" y="3828815"/>
            <a:ext cx="2479304" cy="235347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70" y="3833788"/>
            <a:ext cx="2867325" cy="2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7" name="Retângulo 6"/>
          <p:cNvSpPr/>
          <p:nvPr/>
        </p:nvSpPr>
        <p:spPr>
          <a:xfrm>
            <a:off x="446049" y="1045370"/>
            <a:ext cx="6096000" cy="8515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Possibilitar o exercício de escolhas.</a:t>
            </a: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893451"/>
              </p:ext>
            </p:extLst>
          </p:nvPr>
        </p:nvGraphicFramePr>
        <p:xfrm>
          <a:off x="446049" y="1896885"/>
          <a:ext cx="11159622" cy="854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2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6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35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Indicadores de Qualidade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Metas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0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3.1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200" dirty="0">
                          <a:effectLst/>
                        </a:rPr>
                        <a:t>Atividades organizadas de modo a permitir a escolha de brincadeiras, brinquedos e materiais.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3.1.1 No mínimo duas atividades permanentes na rotina.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446049" y="2883221"/>
            <a:ext cx="11216738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3.1.1 anexamos imagens de atividades que possibilitaram a escolha das crianças, de brinquedos, brincadeiras, livros, e materiais para atividades.</a:t>
            </a:r>
            <a:endParaRPr lang="pt-B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782020" y="3178519"/>
            <a:ext cx="2560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Calibri Light" panose="020F0302020204030204" pitchFamily="34" charset="0"/>
                <a:cs typeface="Calibri" panose="020F0502020204030204" pitchFamily="34" charset="0"/>
              </a:rPr>
              <a:t>Escolha de livros para ler com a família</a:t>
            </a:r>
            <a:endParaRPr lang="pt-BR" sz="1200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99313" y="3111880"/>
            <a:ext cx="1366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Calibri Light" panose="020F0302020204030204" pitchFamily="34" charset="0"/>
                <a:cs typeface="Calibri" panose="020F0502020204030204" pitchFamily="34" charset="0"/>
              </a:rPr>
              <a:t>Escolha </a:t>
            </a:r>
            <a:r>
              <a:rPr lang="pt-BR" sz="1200" dirty="0" smtClean="0">
                <a:latin typeface="Calibri Light" panose="020F0302020204030204" pitchFamily="34" charset="0"/>
                <a:cs typeface="Calibri" panose="020F0502020204030204" pitchFamily="34" charset="0"/>
              </a:rPr>
              <a:t>de músicas</a:t>
            </a:r>
            <a:endParaRPr lang="pt-BR" sz="1200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/>
          <a:stretch/>
        </p:blipFill>
        <p:spPr>
          <a:xfrm>
            <a:off x="521293" y="3388879"/>
            <a:ext cx="2991028" cy="291791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039329" y="3123108"/>
            <a:ext cx="157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Calibri Light" panose="020F0302020204030204" pitchFamily="34" charset="0"/>
                <a:cs typeface="Calibri" panose="020F0502020204030204" pitchFamily="34" charset="0"/>
              </a:rPr>
              <a:t>Escolha de brinquedos</a:t>
            </a:r>
            <a:endParaRPr lang="pt-BR" sz="1200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42" y="3455518"/>
            <a:ext cx="3518645" cy="26889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96" y="3425332"/>
            <a:ext cx="3397669" cy="27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8965" y="6234812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434897" y="1158119"/>
            <a:ext cx="7730048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Utilizar a metodologia de trabalho por Projetos Didáticos, sequências de atividades e atividades permanentes.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193298"/>
              </p:ext>
            </p:extLst>
          </p:nvPr>
        </p:nvGraphicFramePr>
        <p:xfrm>
          <a:off x="485885" y="2054558"/>
          <a:ext cx="11092222" cy="691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0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7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1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 Elaboração de Projetos Didáticos por turma, de temas de interesse das crianças.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No mínimo um projeto didático por semestre, por turma.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392865" y="2775007"/>
            <a:ext cx="11143210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cumprimento a meta 1.1.1   - OS Projetos Didáticos que foram elaborados para serem aplicados com as turmas no ano letivo de 2022  são elencados em: </a:t>
            </a: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 Alimentação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Saudável, </a:t>
            </a: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 Autonomia e </a:t>
            </a:r>
            <a:r>
              <a:rPr lang="pt-BR" sz="12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Identidade, Projeto </a:t>
            </a:r>
            <a:r>
              <a:rPr lang="pt-BR" sz="12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Valores, Projeto Artes, Projeto Brincando com o Corpo, Projeto Leitura e Projeto Nosso Mundinho.  Cada um destes projetos foi elaborado com aplicação para as diferentes faixas etárias.</a:t>
            </a:r>
            <a:endParaRPr lang="pt-BR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404704" y="3429397"/>
            <a:ext cx="3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alibri Light" panose="020F0302020204030204" pitchFamily="34" charset="0"/>
              </a:rPr>
              <a:t>Semeando e cultivando o amor </a:t>
            </a:r>
            <a:endParaRPr lang="pt-BR" b="1" dirty="0">
              <a:latin typeface="Calibri Light" panose="020F030202020403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448425" y="3452490"/>
            <a:ext cx="25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alibri Light" panose="020F0302020204030204" pitchFamily="34" charset="0"/>
              </a:rPr>
              <a:t>Brincando com o corpo</a:t>
            </a:r>
            <a:endParaRPr lang="pt-BR" b="1" dirty="0">
              <a:latin typeface="Calibri Light" panose="020F030202020403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03207" y="3429397"/>
            <a:ext cx="352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Calibri Light" panose="020F0302020204030204" pitchFamily="34" charset="0"/>
              </a:rPr>
              <a:t>Espelho </a:t>
            </a:r>
            <a:r>
              <a:rPr lang="pt-BR" b="1" dirty="0" err="1" smtClean="0">
                <a:latin typeface="Calibri Light" panose="020F0302020204030204" pitchFamily="34" charset="0"/>
              </a:rPr>
              <a:t>espelho</a:t>
            </a:r>
            <a:r>
              <a:rPr lang="pt-BR" b="1" dirty="0" smtClean="0">
                <a:latin typeface="Calibri Light" panose="020F0302020204030204" pitchFamily="34" charset="0"/>
              </a:rPr>
              <a:t> meu... Este sou eu</a:t>
            </a:r>
            <a:endParaRPr lang="pt-BR" b="1" dirty="0">
              <a:latin typeface="Calibri Light" panose="020F030202020403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42570" y="3728621"/>
            <a:ext cx="313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Higiene pessoal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621963" y="3728620"/>
            <a:ext cx="298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Tema do projeto do mês “Respeito”.</a:t>
            </a:r>
            <a:endParaRPr lang="pt-BR" sz="1200" dirty="0"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488312" y="3747911"/>
            <a:ext cx="2539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Brincadeira: Batata quente diferente</a:t>
            </a:r>
            <a:endParaRPr lang="pt-BR" sz="1200" dirty="0">
              <a:latin typeface="+mj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92" y="3976428"/>
            <a:ext cx="2274524" cy="243877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11713" r="19648"/>
          <a:stretch/>
        </p:blipFill>
        <p:spPr>
          <a:xfrm>
            <a:off x="8229601" y="4024910"/>
            <a:ext cx="3250764" cy="229897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r="14704"/>
          <a:stretch/>
        </p:blipFill>
        <p:spPr>
          <a:xfrm>
            <a:off x="600741" y="4002066"/>
            <a:ext cx="3436766" cy="24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4215892" y="596673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73" y="131089"/>
            <a:ext cx="478847" cy="417609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3518250" y="908542"/>
            <a:ext cx="438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alibri Light" panose="020F0302020204030204" pitchFamily="34" charset="0"/>
              </a:rPr>
              <a:t>Nas asas da imaginação</a:t>
            </a:r>
            <a:endParaRPr lang="pt-BR" b="1" dirty="0">
              <a:latin typeface="Calibri Light" panose="020F030202020403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7708198" y="1277874"/>
            <a:ext cx="335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 Light" panose="020F0302020204030204" pitchFamily="34" charset="0"/>
              </a:rPr>
              <a:t>Cuidando com o meio ambiente – Recolhendo e separando o lixo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8405529" y="908542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alibri Light" panose="020F0302020204030204" pitchFamily="34" charset="0"/>
              </a:rPr>
              <a:t>O nosso mundinho</a:t>
            </a:r>
            <a:endParaRPr lang="pt-BR" b="1" dirty="0">
              <a:latin typeface="Calibri Light" panose="020F03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108472" y="1220411"/>
            <a:ext cx="3350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latin typeface="Calibri Light" panose="020F0302020204030204" pitchFamily="34" charset="0"/>
              </a:rPr>
              <a:t>Contação</a:t>
            </a:r>
            <a:r>
              <a:rPr lang="pt-BR" sz="1200" dirty="0" smtClean="0">
                <a:latin typeface="Calibri Light" panose="020F0302020204030204" pitchFamily="34" charset="0"/>
              </a:rPr>
              <a:t> de história: </a:t>
            </a:r>
            <a:r>
              <a:rPr lang="pt-BR" sz="1200" dirty="0" smtClean="0">
                <a:latin typeface="Calibri Light" panose="020F0302020204030204" pitchFamily="34" charset="0"/>
              </a:rPr>
              <a:t>Branca de Neve </a:t>
            </a:r>
            <a:endParaRPr lang="pt-BR" sz="1200" dirty="0">
              <a:latin typeface="Calibri Light" panose="020F030202020403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46776" y="940677"/>
            <a:ext cx="329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alibri Light" panose="020F0302020204030204" pitchFamily="34" charset="0"/>
              </a:rPr>
              <a:t>Pintando o sete</a:t>
            </a:r>
            <a:endParaRPr lang="pt-BR" b="1" dirty="0">
              <a:latin typeface="Calibri Light" panose="020F03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88" y="1789676"/>
            <a:ext cx="3966600" cy="272797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540475" y="1269301"/>
            <a:ext cx="1078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Arte </a:t>
            </a:r>
            <a:r>
              <a:rPr lang="pt-BR" sz="1200" dirty="0" smtClean="0"/>
              <a:t>na bexiga</a:t>
            </a:r>
            <a:endParaRPr lang="pt-BR" sz="1200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/>
          <a:stretch/>
        </p:blipFill>
        <p:spPr>
          <a:xfrm>
            <a:off x="307650" y="1556343"/>
            <a:ext cx="3409772" cy="296130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83" y="1497410"/>
            <a:ext cx="3661175" cy="46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20048</TotalTime>
  <Words>5515</Words>
  <Application>Microsoft Office PowerPoint</Application>
  <PresentationFormat>Widescreen</PresentationFormat>
  <Paragraphs>489</Paragraphs>
  <Slides>28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Educação</dc:creator>
  <cp:lastModifiedBy>Educação</cp:lastModifiedBy>
  <cp:revision>945</cp:revision>
  <cp:lastPrinted>2022-06-08T16:35:40Z</cp:lastPrinted>
  <dcterms:created xsi:type="dcterms:W3CDTF">2019-03-07T18:57:28Z</dcterms:created>
  <dcterms:modified xsi:type="dcterms:W3CDTF">2022-07-07T17:15:03Z</dcterms:modified>
</cp:coreProperties>
</file>